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3" r:id="rId4"/>
  </p:sldMasterIdLst>
  <p:notesMasterIdLst>
    <p:notesMasterId r:id="rId14"/>
  </p:notesMasterIdLst>
  <p:sldIdLst>
    <p:sldId id="790" r:id="rId5"/>
    <p:sldId id="791" r:id="rId6"/>
    <p:sldId id="792" r:id="rId7"/>
    <p:sldId id="794" r:id="rId8"/>
    <p:sldId id="795" r:id="rId9"/>
    <p:sldId id="796" r:id="rId10"/>
    <p:sldId id="797" r:id="rId11"/>
    <p:sldId id="798" r:id="rId12"/>
    <p:sldId id="788" r:id="rId13"/>
  </p:sldIdLst>
  <p:sldSz cx="9902825" cy="6858000"/>
  <p:notesSz cx="6858000" cy="9144000"/>
  <p:embeddedFontLst>
    <p:embeddedFont>
      <p:font typeface="맑은 고딕" panose="020B0503020000020004" pitchFamily="34" charset="-127"/>
      <p:regular r:id="rId15"/>
      <p:bold r:id="rId16"/>
    </p:embeddedFont>
    <p:embeddedFont>
      <p:font typeface="Samsung Sharp Sans" panose="020B0604020202020204" charset="0"/>
      <p:bold r:id="rId17"/>
    </p:embeddedFont>
    <p:embeddedFont>
      <p:font typeface="SamsungOne 400" panose="020B0503030303020204" charset="0"/>
      <p:regular r:id="rId18"/>
    </p:embeddedFont>
    <p:embeddedFont>
      <p:font typeface="SamsungOne 400C" panose="020B0506030303020204" charset="0"/>
      <p:regular r:id="rId19"/>
    </p:embeddedFont>
    <p:embeddedFont>
      <p:font typeface="SamsungOne 700" panose="020B0803030303020204" charset="0"/>
      <p:bold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19" userDrawn="1">
          <p15:clr>
            <a:srgbClr val="A4A3A4"/>
          </p15:clr>
        </p15:guide>
        <p15:guide id="2"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SSNAIN" initials="H" lastIdx="1" clrIdx="0">
    <p:extLst>
      <p:ext uri="{19B8F6BF-5375-455C-9EA6-DF929625EA0E}">
        <p15:presenceInfo xmlns:p15="http://schemas.microsoft.com/office/powerpoint/2012/main" userId="HUSSNA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EB0"/>
    <a:srgbClr val="FFB546"/>
    <a:srgbClr val="FF4337"/>
    <a:srgbClr val="00B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3" autoAdjust="0"/>
    <p:restoredTop sz="72205" autoAdjust="0"/>
  </p:normalViewPr>
  <p:slideViewPr>
    <p:cSldViewPr snapToGrid="0">
      <p:cViewPr varScale="1">
        <p:scale>
          <a:sx n="82" d="100"/>
          <a:sy n="82" d="100"/>
        </p:scale>
        <p:origin x="1282" y="67"/>
      </p:cViewPr>
      <p:guideLst>
        <p:guide pos="3119"/>
        <p:guide orient="horz" pos="2160"/>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2024-12-13</a:t>
            </a:fld>
            <a:endParaRPr lang="ko-KR" altLang="en-US" dirty="0"/>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dirty="0"/>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Project Name</a:t>
            </a:r>
          </a:p>
        </p:txBody>
      </p:sp>
    </p:spTree>
    <p:extLst>
      <p:ext uri="{BB962C8B-B14F-4D97-AF65-F5344CB8AC3E}">
        <p14:creationId xmlns:p14="http://schemas.microsoft.com/office/powerpoint/2010/main" val="3956667998"/>
      </p:ext>
    </p:extLst>
  </p:cSld>
  <p:clrMapOvr>
    <a:masterClrMapping/>
  </p:clrMapOvr>
  <p:extLst>
    <p:ext uri="{DCECCB84-F9BA-43D5-87BE-67443E8EF086}">
      <p15:sldGuideLst xmlns:p15="http://schemas.microsoft.com/office/powerpoint/2012/main">
        <p15:guide id="2" pos="285">
          <p15:clr>
            <a:srgbClr val="FBAE40"/>
          </p15:clr>
        </p15:guide>
        <p15:guide id="3" pos="595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814442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
        <p:nvSpPr>
          <p:cNvPr id="7" name="직사각형 133">
            <a:extLst>
              <a:ext uri="{FF2B5EF4-FFF2-40B4-BE49-F238E27FC236}">
                <a16:creationId xmlns:a16="http://schemas.microsoft.com/office/drawing/2014/main" id="{DE8CAD59-3F29-4FBB-AE0A-697DDFD5E69E}"/>
              </a:ext>
            </a:extLst>
          </p:cNvPr>
          <p:cNvSpPr/>
          <p:nvPr userDrawn="1"/>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400" latinLnBrk="1">
              <a:defRPr/>
            </a:pPr>
            <a:r>
              <a:rPr lang="en-US" altLang="ko-KR" sz="2400" baseline="0" dirty="0">
                <a:solidFill>
                  <a:srgbClr val="1428A0"/>
                </a:solidFill>
                <a:latin typeface="Samsung Sharp Sans" pitchFamily="2" charset="0"/>
                <a:ea typeface="Samsung Sharp Sans" pitchFamily="2" charset="0"/>
                <a:cs typeface="Samsung Sharp Sans" pitchFamily="2" charset="0"/>
              </a:rPr>
              <a:t>Artificial Intelligence Course</a:t>
            </a:r>
            <a:endParaRPr lang="ko-KR" altLang="en-US" sz="2400" dirty="0">
              <a:solidFill>
                <a:srgbClr val="1428A0"/>
              </a:solidFill>
              <a:latin typeface="Samsung Sharp Sans" pitchFamily="2" charset="0"/>
              <a:ea typeface="Samsung Sharp Sans" pitchFamily="2" charset="0"/>
              <a:cs typeface="Samsung Sharp Sans" pitchFamily="2" charset="0"/>
            </a:endParaRPr>
          </a:p>
        </p:txBody>
      </p:sp>
      <p:sp>
        <p:nvSpPr>
          <p:cNvPr id="8" name="직사각형 7">
            <a:extLst>
              <a:ext uri="{FF2B5EF4-FFF2-40B4-BE49-F238E27FC236}">
                <a16:creationId xmlns:a16="http://schemas.microsoft.com/office/drawing/2014/main" id="{86149771-D78D-40D7-8B97-564358008D8D}"/>
              </a:ext>
            </a:extLst>
          </p:cNvPr>
          <p:cNvSpPr/>
          <p:nvPr userDrawn="1"/>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sp>
        <p:nvSpPr>
          <p:cNvPr id="11" name="텍스트 개체 틀 18">
            <a:extLst>
              <a:ext uri="{FF2B5EF4-FFF2-40B4-BE49-F238E27FC236}">
                <a16:creationId xmlns:a16="http://schemas.microsoft.com/office/drawing/2014/main" id="{02AC410D-7805-4DA9-915F-991D726861C7}"/>
              </a:ext>
            </a:extLst>
          </p:cNvPr>
          <p:cNvSpPr>
            <a:spLocks noGrp="1"/>
          </p:cNvSpPr>
          <p:nvPr>
            <p:ph type="body" sz="quarter" idx="11" hasCustomPrompt="1"/>
          </p:nvPr>
        </p:nvSpPr>
        <p:spPr>
          <a:xfrm>
            <a:off x="720000" y="3551768"/>
            <a:ext cx="68378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800" dirty="0">
                <a:solidFill>
                  <a:schemeClr val="bg1">
                    <a:lumMod val="50000"/>
                  </a:schemeClr>
                </a:solidFill>
                <a:latin typeface="Samsung Sharp Sans" pitchFamily="2" charset="0"/>
                <a:ea typeface="Samsung Sharp Sans" pitchFamily="2" charset="0"/>
                <a:cs typeface="Samsung Sharp Sans" pitchFamily="2" charset="0"/>
              </a:defRPr>
            </a:lvl1pPr>
          </a:lstStyle>
          <a:p>
            <a:pPr marL="0" lvl="0" defTabSz="457050" latinLnBrk="0"/>
            <a:r>
              <a:rPr lang="en-US" altLang="ko-KR" dirty="0"/>
              <a:t>Team Name</a:t>
            </a:r>
            <a:endParaRPr lang="ko-KR" altLang="en-US" dirty="0"/>
          </a:p>
        </p:txBody>
      </p:sp>
      <p:sp>
        <p:nvSpPr>
          <p:cNvPr id="12" name="제목 2">
            <a:extLst>
              <a:ext uri="{FF2B5EF4-FFF2-40B4-BE49-F238E27FC236}">
                <a16:creationId xmlns:a16="http://schemas.microsoft.com/office/drawing/2014/main" id="{44AF0917-EEBC-44C5-8BA6-F1CA2AFA4B1E}"/>
              </a:ext>
            </a:extLst>
          </p:cNvPr>
          <p:cNvSpPr>
            <a:spLocks noGrp="1"/>
          </p:cNvSpPr>
          <p:nvPr>
            <p:ph type="title" hasCustomPrompt="1"/>
          </p:nvPr>
        </p:nvSpPr>
        <p:spPr>
          <a:xfrm>
            <a:off x="720000" y="1710000"/>
            <a:ext cx="5221019" cy="147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a:lnSpc>
                <a:spcPct val="100000"/>
              </a:lnSpc>
              <a:defRPr lang="ko-KR" altLang="en-US" sz="4800">
                <a:solidFill>
                  <a:schemeClr val="tx1"/>
                </a:solidFill>
                <a:latin typeface="Samsung Sharp Sans" pitchFamily="2" charset="0"/>
                <a:ea typeface="Samsung Sharp Sans" pitchFamily="2" charset="0"/>
                <a:cs typeface="Samsung Sharp Sans" pitchFamily="2" charset="0"/>
              </a:defRPr>
            </a:lvl1pPr>
          </a:lstStyle>
          <a:p>
            <a:pPr marL="0" lvl="0" defTabSz="457200" latinLnBrk="0"/>
            <a:r>
              <a:rPr lang="en-US" altLang="ko-KR" dirty="0"/>
              <a:t>Project</a:t>
            </a:r>
            <a:r>
              <a:rPr lang="ko-KR" altLang="en-US" dirty="0"/>
              <a:t> </a:t>
            </a:r>
            <a:br>
              <a:rPr lang="en-US" altLang="ko-KR" dirty="0"/>
            </a:br>
            <a:r>
              <a:rPr lang="en-US" altLang="ko-KR" dirty="0"/>
              <a:t>Name</a:t>
            </a:r>
            <a:endParaRPr lang="ko-KR" altLang="en-US" dirty="0"/>
          </a:p>
        </p:txBody>
      </p:sp>
    </p:spTree>
    <p:extLst>
      <p:ext uri="{BB962C8B-B14F-4D97-AF65-F5344CB8AC3E}">
        <p14:creationId xmlns:p14="http://schemas.microsoft.com/office/powerpoint/2010/main" val="303229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8"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직사각형 133">
            <a:extLst>
              <a:ext uri="{FF2B5EF4-FFF2-40B4-BE49-F238E27FC236}">
                <a16:creationId xmlns:a16="http://schemas.microsoft.com/office/drawing/2014/main" id="{7A4BCBFF-5289-45FE-BA09-DFF42AF8A347}"/>
              </a:ext>
            </a:extLst>
          </p:cNvPr>
          <p:cNvSpPr/>
          <p:nvPr userDrawn="1"/>
        </p:nvSpPr>
        <p:spPr>
          <a:xfrm>
            <a:off x="990000" y="4157757"/>
            <a:ext cx="3563339"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dirty="0">
                <a:solidFill>
                  <a:srgbClr val="1428A0"/>
                </a:solidFill>
                <a:latin typeface="Samsung Sharp Sans" pitchFamily="2" charset="0"/>
                <a:ea typeface="Samsung Sharp Sans" pitchFamily="2" charset="0"/>
                <a:cs typeface="Samsung Sharp Sans" pitchFamily="2" charset="0"/>
              </a:rPr>
              <a:t>AI Course</a:t>
            </a:r>
            <a:endParaRPr lang="ko-KR" altLang="en-US" sz="2100" dirty="0">
              <a:solidFill>
                <a:srgbClr val="1428A0"/>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a16="http://schemas.microsoft.com/office/drawing/2014/main" id="{4AA6CFBD-D9B3-4245-A68B-1D7EC1CB6F07}"/>
              </a:ext>
            </a:extLst>
          </p:cNvPr>
          <p:cNvSpPr/>
          <p:nvPr userDrawn="1"/>
        </p:nvSpPr>
        <p:spPr>
          <a:xfrm>
            <a:off x="720000" y="2095275"/>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a16="http://schemas.microsoft.com/office/drawing/2014/main" id="{1B2EB59A-603F-4715-ABA1-D9DF69D44512}"/>
              </a:ext>
            </a:extLst>
          </p:cNvPr>
          <p:cNvSpPr/>
          <p:nvPr userDrawn="1"/>
        </p:nvSpPr>
        <p:spPr>
          <a:xfrm>
            <a:off x="720000" y="415775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sp>
        <p:nvSpPr>
          <p:cNvPr id="3" name="제목 2">
            <a:extLst>
              <a:ext uri="{FF2B5EF4-FFF2-40B4-BE49-F238E27FC236}">
                <a16:creationId xmlns:a16="http://schemas.microsoft.com/office/drawing/2014/main" id="{CF6BC111-C555-4B09-8375-33C4F4C2FBB5}"/>
              </a:ext>
            </a:extLst>
          </p:cNvPr>
          <p:cNvSpPr>
            <a:spLocks noGrp="1"/>
          </p:cNvSpPr>
          <p:nvPr>
            <p:ph type="title" hasCustomPrompt="1"/>
          </p:nvPr>
        </p:nvSpPr>
        <p:spPr>
          <a:xfrm>
            <a:off x="990000" y="2095275"/>
            <a:ext cx="5221019" cy="1354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a:lnSpc>
                <a:spcPct val="100000"/>
              </a:lnSpc>
              <a:defRPr lang="ko-KR" altLang="en-US" sz="4400">
                <a:solidFill>
                  <a:schemeClr val="tx1"/>
                </a:solidFill>
                <a:latin typeface="Samsung Sharp Sans" pitchFamily="2" charset="0"/>
                <a:ea typeface="Samsung Sharp Sans" pitchFamily="2" charset="0"/>
                <a:cs typeface="Samsung Sharp Sans" pitchFamily="2" charset="0"/>
              </a:defRPr>
            </a:lvl1pPr>
          </a:lstStyle>
          <a:p>
            <a:pPr marL="0" lvl="0" defTabSz="457200" latinLnBrk="0"/>
            <a:r>
              <a:rPr lang="en-US" altLang="ko-KR" dirty="0"/>
              <a:t>Project</a:t>
            </a:r>
            <a:r>
              <a:rPr lang="ko-KR" altLang="en-US" dirty="0"/>
              <a:t> </a:t>
            </a:r>
            <a:br>
              <a:rPr lang="en-US" altLang="ko-KR" dirty="0"/>
            </a:br>
            <a:r>
              <a:rPr lang="en-US" altLang="ko-KR" dirty="0"/>
              <a:t>Name</a:t>
            </a:r>
            <a:endParaRPr lang="ko-KR" altLang="en-US" dirty="0"/>
          </a:p>
        </p:txBody>
      </p:sp>
      <p:sp>
        <p:nvSpPr>
          <p:cNvPr id="17" name="텍스트 개체 틀 18">
            <a:extLst>
              <a:ext uri="{FF2B5EF4-FFF2-40B4-BE49-F238E27FC236}">
                <a16:creationId xmlns:a16="http://schemas.microsoft.com/office/drawing/2014/main" id="{CBEAE583-0BAA-455B-9555-B00A4FE8B1C9}"/>
              </a:ext>
            </a:extLst>
          </p:cNvPr>
          <p:cNvSpPr>
            <a:spLocks noGrp="1"/>
          </p:cNvSpPr>
          <p:nvPr>
            <p:ph type="body" sz="quarter" idx="11" hasCustomPrompt="1"/>
          </p:nvPr>
        </p:nvSpPr>
        <p:spPr>
          <a:xfrm>
            <a:off x="990000" y="3577645"/>
            <a:ext cx="68378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800" dirty="0">
                <a:solidFill>
                  <a:schemeClr val="bg1">
                    <a:lumMod val="50000"/>
                  </a:schemeClr>
                </a:solidFill>
                <a:latin typeface="Samsung Sharp Sans" pitchFamily="2" charset="0"/>
                <a:ea typeface="Samsung Sharp Sans" pitchFamily="2" charset="0"/>
                <a:cs typeface="Samsung Sharp Sans" pitchFamily="2" charset="0"/>
              </a:defRPr>
            </a:lvl1pPr>
          </a:lstStyle>
          <a:p>
            <a:pPr marL="0" lvl="0" defTabSz="457050" latinLnBrk="0"/>
            <a:r>
              <a:rPr lang="en-US" altLang="ko-KR" dirty="0"/>
              <a:t>Team Name</a:t>
            </a:r>
            <a:endParaRPr lang="ko-KR" altLang="en-US" dirty="0"/>
          </a:p>
        </p:txBody>
      </p:sp>
    </p:spTree>
    <p:extLst>
      <p:ext uri="{BB962C8B-B14F-4D97-AF65-F5344CB8AC3E}">
        <p14:creationId xmlns:p14="http://schemas.microsoft.com/office/powerpoint/2010/main" val="690312953"/>
      </p:ext>
    </p:extLst>
  </p:cSld>
  <p:clrMapOvr>
    <a:masterClrMapping/>
  </p:clrMapOvr>
  <p:extLst>
    <p:ext uri="{DCECCB84-F9BA-43D5-87BE-67443E8EF086}">
      <p15:sldGuideLst xmlns:p15="http://schemas.microsoft.com/office/powerpoint/2012/main">
        <p15:guide id="1" orient="horz" pos="2614" userDrawn="1">
          <p15:clr>
            <a:srgbClr val="FBAE40"/>
          </p15:clr>
        </p15:guide>
        <p15:guide id="2" pos="443" userDrawn="1">
          <p15:clr>
            <a:srgbClr val="FBAE40"/>
          </p15:clr>
        </p15:guide>
        <p15:guide id="3" pos="5955">
          <p15:clr>
            <a:srgbClr val="FBAE40"/>
          </p15:clr>
        </p15:guide>
        <p15:guide id="4" pos="60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3" name="제목 2">
            <a:extLst>
              <a:ext uri="{FF2B5EF4-FFF2-40B4-BE49-F238E27FC236}">
                <a16:creationId xmlns:a16="http://schemas.microsoft.com/office/drawing/2014/main" id="{4625E1FE-2B04-4D8E-A51A-6B9CEC7B3790}"/>
              </a:ext>
            </a:extLst>
          </p:cNvPr>
          <p:cNvSpPr>
            <a:spLocks noGrp="1"/>
          </p:cNvSpPr>
          <p:nvPr>
            <p:ph type="title" hasCustomPrompt="1"/>
          </p:nvPr>
        </p:nvSpPr>
        <p:spPr>
          <a:xfrm>
            <a:off x="449468" y="1440000"/>
            <a:ext cx="854118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a:lnSpc>
                <a:spcPct val="100000"/>
              </a:lnSpc>
              <a:spcBef>
                <a:spcPts val="0"/>
              </a:spcBef>
              <a:defRPr lang="ko-KR" altLang="en-US" sz="3200">
                <a:solidFill>
                  <a:schemeClr val="tx1">
                    <a:lumMod val="95000"/>
                    <a:lumOff val="5000"/>
                  </a:schemeClr>
                </a:solidFill>
                <a:latin typeface="Samsung Sharp Sans" pitchFamily="2" charset="0"/>
                <a:ea typeface="Samsung Sharp Sans" pitchFamily="2" charset="0"/>
                <a:cs typeface="Samsung Sharp Sans" pitchFamily="2" charset="0"/>
              </a:defRPr>
            </a:lvl1pPr>
          </a:lstStyle>
          <a:p>
            <a:pPr marL="0" lvl="0" defTabSz="457050" latinLnBrk="0"/>
            <a:r>
              <a:rPr lang="en-US" altLang="ko-KR" dirty="0"/>
              <a:t>Slide Title</a:t>
            </a:r>
            <a:endParaRPr lang="ko-KR" altLang="en-US" dirty="0"/>
          </a:p>
        </p:txBody>
      </p:sp>
      <p:sp>
        <p:nvSpPr>
          <p:cNvPr id="19" name="텍스트 개체 틀 18">
            <a:extLst>
              <a:ext uri="{FF2B5EF4-FFF2-40B4-BE49-F238E27FC236}">
                <a16:creationId xmlns:a16="http://schemas.microsoft.com/office/drawing/2014/main" id="{DFEC8C6A-D95C-4B3C-9803-6F9071BF0C29}"/>
              </a:ext>
            </a:extLst>
          </p:cNvPr>
          <p:cNvSpPr>
            <a:spLocks noGrp="1"/>
          </p:cNvSpPr>
          <p:nvPr>
            <p:ph type="body" sz="quarter" idx="10" hasCustomPrompt="1"/>
          </p:nvPr>
        </p:nvSpPr>
        <p:spPr>
          <a:xfrm>
            <a:off x="449468" y="450000"/>
            <a:ext cx="323896" cy="27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799" dirty="0">
                <a:solidFill>
                  <a:schemeClr val="bg1"/>
                </a:solidFill>
                <a:latin typeface="Samsung Sharp Sans Medium" pitchFamily="2" charset="0"/>
                <a:ea typeface="Samsung Sharp Sans Medium" pitchFamily="2" charset="0"/>
                <a:cs typeface="Samsung Sharp Sans Medium" pitchFamily="2" charset="0"/>
              </a:defRPr>
            </a:lvl1pPr>
          </a:lstStyle>
          <a:p>
            <a:pPr marL="0" lvl="0" defTabSz="457050" latinLnBrk="0"/>
            <a:r>
              <a:rPr lang="en-US" altLang="ko-KR" dirty="0"/>
              <a:t>No</a:t>
            </a:r>
            <a:endParaRPr lang="ko-KR" altLang="en-US" dirty="0"/>
          </a:p>
        </p:txBody>
      </p:sp>
      <p:sp>
        <p:nvSpPr>
          <p:cNvPr id="20" name="텍스트 개체 틀 18">
            <a:extLst>
              <a:ext uri="{FF2B5EF4-FFF2-40B4-BE49-F238E27FC236}">
                <a16:creationId xmlns:a16="http://schemas.microsoft.com/office/drawing/2014/main" id="{6DA22BCA-E7E2-4377-AD8E-AC1336C3DB31}"/>
              </a:ext>
            </a:extLst>
          </p:cNvPr>
          <p:cNvSpPr>
            <a:spLocks noGrp="1"/>
          </p:cNvSpPr>
          <p:nvPr>
            <p:ph type="body" sz="quarter" idx="11" hasCustomPrompt="1"/>
          </p:nvPr>
        </p:nvSpPr>
        <p:spPr>
          <a:xfrm>
            <a:off x="790000" y="450001"/>
            <a:ext cx="68378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799" dirty="0">
                <a:solidFill>
                  <a:schemeClr val="bg1"/>
                </a:solidFill>
                <a:latin typeface="Samsung Sharp Sans Bold" pitchFamily="2" charset="0"/>
                <a:ea typeface="Samsung Sharp Sans Bold" pitchFamily="2" charset="0"/>
                <a:cs typeface="Samsung Sharp Sans Bold" pitchFamily="2" charset="0"/>
              </a:defRPr>
            </a:lvl1pPr>
          </a:lstStyle>
          <a:p>
            <a:pPr marL="0" lvl="0" defTabSz="457050" latinLnBrk="0"/>
            <a:r>
              <a:rPr lang="en-US" altLang="ko-KR" dirty="0"/>
              <a:t>Subtitle</a:t>
            </a:r>
            <a:endParaRPr lang="ko-KR" altLang="en-US" dirty="0"/>
          </a:p>
        </p:txBody>
      </p:sp>
      <p:sp>
        <p:nvSpPr>
          <p:cNvPr id="21" name="텍스트 개체 틀 18">
            <a:extLst>
              <a:ext uri="{FF2B5EF4-FFF2-40B4-BE49-F238E27FC236}">
                <a16:creationId xmlns:a16="http://schemas.microsoft.com/office/drawing/2014/main" id="{7647BD6A-5F13-45AE-859C-AF2BA0A739E6}"/>
              </a:ext>
            </a:extLst>
          </p:cNvPr>
          <p:cNvSpPr>
            <a:spLocks noGrp="1"/>
          </p:cNvSpPr>
          <p:nvPr>
            <p:ph type="body" sz="quarter" idx="12" hasCustomPrompt="1"/>
          </p:nvPr>
        </p:nvSpPr>
        <p:spPr>
          <a:xfrm>
            <a:off x="9112825" y="480779"/>
            <a:ext cx="340625" cy="246221"/>
          </a:xfrm>
          <a:prstGeom prst="rect">
            <a:avLst/>
          </a:prstGeom>
        </p:spPr>
        <p:txBody>
          <a:bodyPr wrap="square" lIns="0" tIns="0" rIns="0" bIns="0">
            <a:spAutoFit/>
          </a:bodyPr>
          <a:lstStyle>
            <a:lvl1pPr marL="0" indent="0" algn="r">
              <a:lnSpc>
                <a:spcPct val="100000"/>
              </a:lnSpc>
              <a:spcBef>
                <a:spcPts val="0"/>
              </a:spcBef>
              <a:buNone/>
              <a:defRPr lang="ko-KR" altLang="en-US" sz="1600" dirty="0">
                <a:solidFill>
                  <a:schemeClr val="bg1">
                    <a:lumMod val="85000"/>
                  </a:schemeClr>
                </a:solidFill>
                <a:latin typeface="Samsung Sharp Sans Bold" pitchFamily="2" charset="0"/>
                <a:ea typeface="Samsung Sharp Sans Bold" pitchFamily="2" charset="0"/>
                <a:cs typeface="Samsung Sharp Sans Bold" pitchFamily="2" charset="0"/>
              </a:defRPr>
            </a:lvl1pPr>
          </a:lstStyle>
          <a:p>
            <a:pPr marL="0" lvl="0" algn="r" defTabSz="457063" latinLnBrk="0"/>
            <a:r>
              <a:rPr lang="en-US" altLang="ko-KR" dirty="0"/>
              <a:t>00</a:t>
            </a:r>
            <a:endParaRPr lang="ko-KR" altLang="en-US" dirty="0"/>
          </a:p>
        </p:txBody>
      </p:sp>
      <p:sp>
        <p:nvSpPr>
          <p:cNvPr id="23" name="텍스트 개체 틀 18">
            <a:extLst>
              <a:ext uri="{FF2B5EF4-FFF2-40B4-BE49-F238E27FC236}">
                <a16:creationId xmlns:a16="http://schemas.microsoft.com/office/drawing/2014/main" id="{3A9667F7-80AD-4A7A-8543-285975B06BE3}"/>
              </a:ext>
            </a:extLst>
          </p:cNvPr>
          <p:cNvSpPr>
            <a:spLocks noGrp="1"/>
          </p:cNvSpPr>
          <p:nvPr>
            <p:ph type="body" sz="quarter" idx="13" hasCustomPrompt="1"/>
          </p:nvPr>
        </p:nvSpPr>
        <p:spPr>
          <a:xfrm>
            <a:off x="8740667" y="480779"/>
            <a:ext cx="46785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600" dirty="0">
                <a:solidFill>
                  <a:schemeClr val="bg1">
                    <a:lumMod val="85000"/>
                  </a:schemeClr>
                </a:solidFill>
                <a:latin typeface="Samsung Sharp Sans Medium" pitchFamily="2" charset="0"/>
                <a:ea typeface="Samsung Sharp Sans Medium" pitchFamily="2" charset="0"/>
                <a:cs typeface="Samsung Sharp Sans Medium" pitchFamily="2" charset="0"/>
              </a:defRPr>
            </a:lvl1pPr>
          </a:lstStyle>
          <a:p>
            <a:pPr marL="0" lvl="0" defTabSz="457050" latinLnBrk="0"/>
            <a:r>
              <a:rPr lang="en-US" altLang="ko-KR" dirty="0"/>
              <a:t>UNIT</a:t>
            </a:r>
            <a:endParaRPr lang="ko-KR" altLang="en-US" dirty="0"/>
          </a:p>
        </p:txBody>
      </p:sp>
      <p:sp>
        <p:nvSpPr>
          <p:cNvPr id="16" name="텍스트 개체 틀 7">
            <a:extLst>
              <a:ext uri="{FF2B5EF4-FFF2-40B4-BE49-F238E27FC236}">
                <a16:creationId xmlns:a16="http://schemas.microsoft.com/office/drawing/2014/main" id="{B6D584F0-F100-4FB4-B935-0E81DB1D3B51}"/>
              </a:ext>
            </a:extLst>
          </p:cNvPr>
          <p:cNvSpPr>
            <a:spLocks noGrp="1"/>
          </p:cNvSpPr>
          <p:nvPr>
            <p:ph type="body" sz="quarter" idx="15" hasCustomPrompt="1"/>
          </p:nvPr>
        </p:nvSpPr>
        <p:spPr>
          <a:xfrm>
            <a:off x="522288" y="2221661"/>
            <a:ext cx="8055439" cy="914400"/>
          </a:xfrm>
          <a:prstGeom prst="rect">
            <a:avLst/>
          </a:prstGeom>
        </p:spPr>
        <p:txBody>
          <a:bodyPr lIns="0" tIns="0" rIns="0" bIns="0"/>
          <a:lstStyle>
            <a:lvl1pPr marL="177747" indent="-177747">
              <a:lnSpc>
                <a:spcPts val="1800"/>
              </a:lnSpc>
              <a:buSzPct val="105000"/>
              <a:buFontTx/>
              <a:buBlip>
                <a:blip r:embed="rId3"/>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nSpc>
                <a:spcPts val="1800"/>
              </a:lnSpc>
              <a:buSzPct val="80000"/>
              <a:buFontTx/>
              <a:buBlip>
                <a:blip r:embed="rId4"/>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stStyle>
          <a:p>
            <a:pPr lvl="0"/>
            <a:r>
              <a:rPr lang="en-US" altLang="ko-KR" dirty="0"/>
              <a:t>Level1</a:t>
            </a:r>
          </a:p>
          <a:p>
            <a:pPr lvl="1"/>
            <a:r>
              <a:rPr lang="en-US" altLang="ko-KR" dirty="0"/>
              <a:t>Level2</a:t>
            </a:r>
          </a:p>
          <a:p>
            <a:pPr lvl="1"/>
            <a:endParaRPr lang="en-US" altLang="ko-KR" dirty="0"/>
          </a:p>
          <a:p>
            <a:pPr marL="628461" lvl="1" indent="-207901" algn="l" defTabSz="843830" rtl="0" eaLnBrk="1" latinLnBrk="1" hangingPunct="1">
              <a:lnSpc>
                <a:spcPct val="90000"/>
              </a:lnSpc>
              <a:spcBef>
                <a:spcPts val="462"/>
              </a:spcBef>
              <a:buSzPct val="90000"/>
              <a:buFontTx/>
              <a:buBlip>
                <a:blip r:embed="rId5"/>
              </a:buBlip>
            </a:pPr>
            <a:endParaRPr lang="en-US" altLang="ko-KR" dirty="0"/>
          </a:p>
          <a:p>
            <a:pPr lvl="1"/>
            <a:endParaRPr lang="ko-KR" altLang="en-US" dirty="0"/>
          </a:p>
        </p:txBody>
      </p:sp>
      <p:sp>
        <p:nvSpPr>
          <p:cNvPr id="17" name="슬라이드 번호 개체 틀 15">
            <a:extLst>
              <a:ext uri="{FF2B5EF4-FFF2-40B4-BE49-F238E27FC236}">
                <a16:creationId xmlns:a16="http://schemas.microsoft.com/office/drawing/2014/main" id="{D63EAE99-E447-4D3D-BFEE-6F01BCEB93C6}"/>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Project Name</a:t>
            </a:r>
          </a:p>
        </p:txBody>
      </p:sp>
    </p:spTree>
    <p:extLst>
      <p:ext uri="{BB962C8B-B14F-4D97-AF65-F5344CB8AC3E}">
        <p14:creationId xmlns:p14="http://schemas.microsoft.com/office/powerpoint/2010/main" val="3102046736"/>
      </p:ext>
    </p:extLst>
  </p:cSld>
  <p:clrMapOvr>
    <a:masterClrMapping/>
  </p:clrMapOvr>
  <p:extLst>
    <p:ext uri="{DCECCB84-F9BA-43D5-87BE-67443E8EF086}">
      <p15:sldGuideLst xmlns:p15="http://schemas.microsoft.com/office/powerpoint/2012/main">
        <p15:guide id="1" orient="horz" pos="902" userDrawn="1">
          <p15:clr>
            <a:srgbClr val="FBAE40"/>
          </p15:clr>
        </p15:guide>
        <p15:guide id="2" pos="285">
          <p15:clr>
            <a:srgbClr val="FBAE40"/>
          </p15:clr>
        </p15:guide>
        <p15:guide id="3" pos="5955">
          <p15:clr>
            <a:srgbClr val="FBAE40"/>
          </p15:clr>
        </p15:guide>
        <p15:guide id="4" pos="32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7" name="슬라이드 번호 개체 틀 15">
            <a:extLst>
              <a:ext uri="{FF2B5EF4-FFF2-40B4-BE49-F238E27FC236}">
                <a16:creationId xmlns:a16="http://schemas.microsoft.com/office/drawing/2014/main" id="{D63EAE99-E447-4D3D-BFEE-6F01BCEB93C6}"/>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Project Name</a:t>
            </a:r>
          </a:p>
        </p:txBody>
      </p:sp>
    </p:spTree>
    <p:extLst>
      <p:ext uri="{BB962C8B-B14F-4D97-AF65-F5344CB8AC3E}">
        <p14:creationId xmlns:p14="http://schemas.microsoft.com/office/powerpoint/2010/main" val="434159522"/>
      </p:ext>
    </p:extLst>
  </p:cSld>
  <p:clrMapOvr>
    <a:masterClrMapping/>
  </p:clrMapOvr>
  <p:extLst>
    <p:ext uri="{DCECCB84-F9BA-43D5-87BE-67443E8EF086}">
      <p15:sldGuideLst xmlns:p15="http://schemas.microsoft.com/office/powerpoint/2012/main">
        <p15:guide id="1" orient="horz" pos="902">
          <p15:clr>
            <a:srgbClr val="FBAE40"/>
          </p15:clr>
        </p15:guide>
        <p15:guide id="2" pos="285">
          <p15:clr>
            <a:srgbClr val="FBAE40"/>
          </p15:clr>
        </p15:guide>
        <p15:guide id="3" pos="5955">
          <p15:clr>
            <a:srgbClr val="FBAE40"/>
          </p15:clr>
        </p15:guide>
        <p15:guide id="4" pos="3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8"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1779621428"/>
      </p:ext>
    </p:extLst>
  </p:cSld>
  <p:clrMapOvr>
    <a:masterClrMapping/>
  </p:clrMapOvr>
  <p:extLst>
    <p:ext uri="{DCECCB84-F9BA-43D5-87BE-67443E8EF086}">
      <p15:sldGuideLst xmlns:p15="http://schemas.microsoft.com/office/powerpoint/2012/main">
        <p15:guide id="1" orient="horz" pos="2614">
          <p15:clr>
            <a:srgbClr val="FBAE40"/>
          </p15:clr>
        </p15:guide>
        <p15:guide id="2" pos="443">
          <p15:clr>
            <a:srgbClr val="FBAE40"/>
          </p15:clr>
        </p15:guide>
        <p15:guide id="3" pos="5955">
          <p15:clr>
            <a:srgbClr val="FBAE40"/>
          </p15:clr>
        </p15:guide>
        <p15:guide id="4" pos="60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id="{E75758B0-2429-4331-898E-5EEED60D4280}"/>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Project Name</a:t>
            </a:r>
          </a:p>
        </p:txBody>
      </p:sp>
    </p:spTree>
    <p:extLst>
      <p:ext uri="{BB962C8B-B14F-4D97-AF65-F5344CB8AC3E}">
        <p14:creationId xmlns:p14="http://schemas.microsoft.com/office/powerpoint/2010/main" val="3942502544"/>
      </p:ext>
    </p:extLst>
  </p:cSld>
  <p:clrMapOvr>
    <a:masterClrMapping/>
  </p:clrMapOvr>
  <p:extLst>
    <p:ext uri="{DCECCB84-F9BA-43D5-87BE-67443E8EF086}">
      <p15:sldGuideLst xmlns:p15="http://schemas.microsoft.com/office/powerpoint/2012/main">
        <p15:guide id="1" orient="horz" pos="2160">
          <p15:clr>
            <a:srgbClr val="FBAE40"/>
          </p15:clr>
        </p15:guide>
        <p15:guide id="2" pos="5955">
          <p15:clr>
            <a:srgbClr val="FBAE40"/>
          </p15:clr>
        </p15:guide>
        <p15:guide id="3" pos="28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C5960DC7-D671-485D-92B0-FEED6CE658A3}"/>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Project Name</a:t>
            </a:r>
          </a:p>
        </p:txBody>
      </p:sp>
    </p:spTree>
    <p:extLst>
      <p:ext uri="{BB962C8B-B14F-4D97-AF65-F5344CB8AC3E}">
        <p14:creationId xmlns:p14="http://schemas.microsoft.com/office/powerpoint/2010/main" val="1343950608"/>
      </p:ext>
    </p:extLst>
  </p:cSld>
  <p:clrMapOvr>
    <a:masterClrMapping/>
  </p:clrMapOvr>
  <p:extLst>
    <p:ext uri="{DCECCB84-F9BA-43D5-87BE-67443E8EF086}">
      <p15:sldGuideLst xmlns:p15="http://schemas.microsoft.com/office/powerpoint/2012/main">
        <p15:guide id="1" orient="horz" pos="2160">
          <p15:clr>
            <a:srgbClr val="FBAE40"/>
          </p15:clr>
        </p15:guide>
        <p15:guide id="2" pos="285">
          <p15:clr>
            <a:srgbClr val="FBAE40"/>
          </p15:clr>
        </p15:guide>
        <p15:guide id="3" pos="595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dirty="0"/>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2023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1227834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928821"/>
      </p:ext>
    </p:extLst>
  </p:cSld>
  <p:clrMap bg1="lt1" tx1="dk1" bg2="lt2" tx2="dk2" accent1="accent1" accent2="accent2" accent3="accent3" accent4="accent4" accent5="accent5" accent6="accent6" hlink="hlink" folHlink="folHlink"/>
  <p:sldLayoutIdLst>
    <p:sldLayoutId id="2147483684" r:id="rId1"/>
    <p:sldLayoutId id="2147483691" r:id="rId2"/>
    <p:sldLayoutId id="2147483685" r:id="rId3"/>
    <p:sldLayoutId id="2147483687" r:id="rId4"/>
    <p:sldLayoutId id="2147483694" r:id="rId5"/>
    <p:sldLayoutId id="2147483693" r:id="rId6"/>
    <p:sldLayoutId id="2147483686" r:id="rId7"/>
    <p:sldLayoutId id="2147483688" r:id="rId8"/>
    <p:sldLayoutId id="2147483689" r:id="rId9"/>
    <p:sldLayoutId id="2147483690" r:id="rId10"/>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1786819-9BFB-478D-BAE7-57DB1DEACF78}"/>
              </a:ext>
            </a:extLst>
          </p:cNvPr>
          <p:cNvSpPr>
            <a:spLocks noGrp="1"/>
          </p:cNvSpPr>
          <p:nvPr>
            <p:ph type="title"/>
          </p:nvPr>
        </p:nvSpPr>
        <p:spPr>
          <a:xfrm>
            <a:off x="720000" y="1710000"/>
            <a:ext cx="5221019" cy="2215991"/>
          </a:xfrm>
        </p:spPr>
        <p:txBody>
          <a:bodyPr/>
          <a:lstStyle/>
          <a:p>
            <a:r>
              <a:rPr lang="en-US" altLang="ko-KR" dirty="0"/>
              <a:t>Detect Gasses</a:t>
            </a:r>
            <a:br>
              <a:rPr lang="en-US" altLang="ko-KR" dirty="0"/>
            </a:br>
            <a:r>
              <a:rPr lang="en-US" altLang="ko-KR" dirty="0"/>
              <a:t>produced by waste-Burning</a:t>
            </a:r>
            <a:endParaRPr lang="ko-KR" altLang="en-US" dirty="0"/>
          </a:p>
        </p:txBody>
      </p:sp>
    </p:spTree>
    <p:extLst>
      <p:ext uri="{BB962C8B-B14F-4D97-AF65-F5344CB8AC3E}">
        <p14:creationId xmlns:p14="http://schemas.microsoft.com/office/powerpoint/2010/main" val="4009122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a:extLst>
              <a:ext uri="{FF2B5EF4-FFF2-40B4-BE49-F238E27FC236}">
                <a16:creationId xmlns:a16="http://schemas.microsoft.com/office/drawing/2014/main" id="{1E42F3CA-E8F5-41D4-A677-F15543C46B01}"/>
              </a:ext>
            </a:extLst>
          </p:cNvPr>
          <p:cNvGrpSpPr/>
          <p:nvPr/>
        </p:nvGrpSpPr>
        <p:grpSpPr>
          <a:xfrm>
            <a:off x="710836" y="1892040"/>
            <a:ext cx="4379913" cy="924594"/>
            <a:chOff x="4181256" y="3224809"/>
            <a:chExt cx="4379913" cy="924594"/>
          </a:xfrm>
        </p:grpSpPr>
        <p:sp>
          <p:nvSpPr>
            <p:cNvPr id="5" name="직사각형 4">
              <a:extLst>
                <a:ext uri="{FF2B5EF4-FFF2-40B4-BE49-F238E27FC236}">
                  <a16:creationId xmlns:a16="http://schemas.microsoft.com/office/drawing/2014/main" id="{EEA224A4-F527-4CB0-B62E-359CBCD4E781}"/>
                </a:ext>
              </a:extLst>
            </p:cNvPr>
            <p:cNvSpPr/>
            <p:nvPr/>
          </p:nvSpPr>
          <p:spPr>
            <a:xfrm>
              <a:off x="4364136" y="3225982"/>
              <a:ext cx="41970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Problem Statement</a:t>
              </a:r>
            </a:p>
          </p:txBody>
        </p:sp>
        <p:sp>
          <p:nvSpPr>
            <p:cNvPr id="6" name="직사각형 5">
              <a:extLst>
                <a:ext uri="{FF2B5EF4-FFF2-40B4-BE49-F238E27FC236}">
                  <a16:creationId xmlns:a16="http://schemas.microsoft.com/office/drawing/2014/main" id="{F55CBCEC-393B-4E62-A937-E41B3CD7A93E}"/>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sp>
          <p:nvSpPr>
            <p:cNvPr id="7" name="직사각형 6">
              <a:extLst>
                <a:ext uri="{FF2B5EF4-FFF2-40B4-BE49-F238E27FC236}">
                  <a16:creationId xmlns:a16="http://schemas.microsoft.com/office/drawing/2014/main" id="{276F31AB-CE0B-4C60-A822-96C574A8736B}"/>
                </a:ext>
              </a:extLst>
            </p:cNvPr>
            <p:cNvSpPr/>
            <p:nvPr/>
          </p:nvSpPr>
          <p:spPr>
            <a:xfrm>
              <a:off x="5160752" y="3641572"/>
              <a:ext cx="3400417"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1.1</a:t>
              </a:r>
              <a:r>
                <a:rPr lang="en-US" altLang="ko-KR" sz="1200" dirty="0">
                  <a:solidFill>
                    <a:schemeClr val="tx1"/>
                  </a:solidFill>
                  <a:latin typeface="SamsungOne 700" panose="020B0803030303020204" pitchFamily="34" charset="0"/>
                  <a:ea typeface="SamsungOne 700" panose="020B0803030303020204" pitchFamily="34" charset="0"/>
                </a:rPr>
                <a:t>. </a:t>
              </a:r>
              <a:r>
                <a:rPr lang="en-US" altLang="ko-KR" sz="1200" dirty="0">
                  <a:solidFill>
                    <a:srgbClr val="193EB0"/>
                  </a:solidFill>
                  <a:latin typeface="SamsungOne 700" panose="020B0803030303020204" pitchFamily="34" charset="0"/>
                  <a:ea typeface="SamsungOne 700" panose="020B0803030303020204" pitchFamily="34" charset="0"/>
                </a:rPr>
                <a:t>Smog</a:t>
              </a:r>
              <a:endParaRPr lang="en-US" altLang="ko-KR" sz="1200" b="1" dirty="0">
                <a:solidFill>
                  <a:srgbClr val="193EB0"/>
                </a:solidFill>
                <a:latin typeface="SamsungOne 700" panose="020B0803030303020204" pitchFamily="34" charset="0"/>
                <a:ea typeface="SamsungOne 700" panose="020B0803030303020204" pitchFamily="34" charset="0"/>
              </a:endParaRP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1.2. Harmful gasses</a:t>
              </a:r>
            </a:p>
          </p:txBody>
        </p:sp>
      </p:grpSp>
      <p:grpSp>
        <p:nvGrpSpPr>
          <p:cNvPr id="8" name="Group 1">
            <a:extLst>
              <a:ext uri="{FF2B5EF4-FFF2-40B4-BE49-F238E27FC236}">
                <a16:creationId xmlns:a16="http://schemas.microsoft.com/office/drawing/2014/main" id="{730BB671-9743-4819-9105-2FF86D4E0E36}"/>
              </a:ext>
            </a:extLst>
          </p:cNvPr>
          <p:cNvGrpSpPr/>
          <p:nvPr/>
        </p:nvGrpSpPr>
        <p:grpSpPr>
          <a:xfrm>
            <a:off x="710836" y="3266753"/>
            <a:ext cx="4379913" cy="1216982"/>
            <a:chOff x="4181256" y="3224809"/>
            <a:chExt cx="4379913" cy="1216982"/>
          </a:xfrm>
        </p:grpSpPr>
        <p:sp>
          <p:nvSpPr>
            <p:cNvPr id="9" name="직사각형 37">
              <a:extLst>
                <a:ext uri="{FF2B5EF4-FFF2-40B4-BE49-F238E27FC236}">
                  <a16:creationId xmlns:a16="http://schemas.microsoft.com/office/drawing/2014/main" id="{44B7DD30-17C5-4D7E-8AC2-EA4E01FBA36D}"/>
                </a:ext>
              </a:extLst>
            </p:cNvPr>
            <p:cNvSpPr/>
            <p:nvPr/>
          </p:nvSpPr>
          <p:spPr>
            <a:xfrm>
              <a:off x="4364136" y="3225982"/>
              <a:ext cx="41970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2. Methodology</a:t>
              </a:r>
            </a:p>
          </p:txBody>
        </p:sp>
        <p:sp>
          <p:nvSpPr>
            <p:cNvPr id="10" name="직사각형 38">
              <a:extLst>
                <a:ext uri="{FF2B5EF4-FFF2-40B4-BE49-F238E27FC236}">
                  <a16:creationId xmlns:a16="http://schemas.microsoft.com/office/drawing/2014/main" id="{0544C2E7-AEB2-4C9F-BC7B-16A176B1A6CD}"/>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sp>
          <p:nvSpPr>
            <p:cNvPr id="11" name="직사각형 39">
              <a:extLst>
                <a:ext uri="{FF2B5EF4-FFF2-40B4-BE49-F238E27FC236}">
                  <a16:creationId xmlns:a16="http://schemas.microsoft.com/office/drawing/2014/main" id="{8FF9FD52-A1FA-45F7-80A2-FC3AF69D82B2}"/>
                </a:ext>
              </a:extLst>
            </p:cNvPr>
            <p:cNvSpPr/>
            <p:nvPr/>
          </p:nvSpPr>
          <p:spPr>
            <a:xfrm>
              <a:off x="5160752" y="3641572"/>
              <a:ext cx="3400417"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2.1. Data collection </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2.2. Collect dangerous gasses</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2.3. Visualization and heat map</a:t>
              </a:r>
            </a:p>
          </p:txBody>
        </p:sp>
      </p:grpSp>
      <p:grpSp>
        <p:nvGrpSpPr>
          <p:cNvPr id="12" name="Group 1">
            <a:extLst>
              <a:ext uri="{FF2B5EF4-FFF2-40B4-BE49-F238E27FC236}">
                <a16:creationId xmlns:a16="http://schemas.microsoft.com/office/drawing/2014/main" id="{99E1C113-2E13-42D7-B0BA-4B851632AACF}"/>
              </a:ext>
            </a:extLst>
          </p:cNvPr>
          <p:cNvGrpSpPr/>
          <p:nvPr/>
        </p:nvGrpSpPr>
        <p:grpSpPr>
          <a:xfrm>
            <a:off x="710836" y="4641466"/>
            <a:ext cx="4379913" cy="1509370"/>
            <a:chOff x="4181256" y="3224809"/>
            <a:chExt cx="4379913" cy="1509370"/>
          </a:xfrm>
        </p:grpSpPr>
        <p:sp>
          <p:nvSpPr>
            <p:cNvPr id="13" name="직사각형 37">
              <a:extLst>
                <a:ext uri="{FF2B5EF4-FFF2-40B4-BE49-F238E27FC236}">
                  <a16:creationId xmlns:a16="http://schemas.microsoft.com/office/drawing/2014/main" id="{B347DB6E-48AB-4ECB-AF93-4C89FBDF1471}"/>
                </a:ext>
              </a:extLst>
            </p:cNvPr>
            <p:cNvSpPr/>
            <p:nvPr/>
          </p:nvSpPr>
          <p:spPr>
            <a:xfrm>
              <a:off x="4364136" y="3225982"/>
              <a:ext cx="41970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3. Result</a:t>
              </a:r>
            </a:p>
          </p:txBody>
        </p:sp>
        <p:sp>
          <p:nvSpPr>
            <p:cNvPr id="14" name="직사각형 38">
              <a:extLst>
                <a:ext uri="{FF2B5EF4-FFF2-40B4-BE49-F238E27FC236}">
                  <a16:creationId xmlns:a16="http://schemas.microsoft.com/office/drawing/2014/main" id="{0B90DCE9-673D-4E88-91C4-A7B10F5EEAE4}"/>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sp>
          <p:nvSpPr>
            <p:cNvPr id="15" name="직사각형 39">
              <a:extLst>
                <a:ext uri="{FF2B5EF4-FFF2-40B4-BE49-F238E27FC236}">
                  <a16:creationId xmlns:a16="http://schemas.microsoft.com/office/drawing/2014/main" id="{2825410F-2C46-47C0-A8BD-61DC6D753D88}"/>
                </a:ext>
              </a:extLst>
            </p:cNvPr>
            <p:cNvSpPr/>
            <p:nvPr/>
          </p:nvSpPr>
          <p:spPr>
            <a:xfrm>
              <a:off x="5160752" y="3641572"/>
              <a:ext cx="3400417" cy="1092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3.1. CO</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3.2. CH4</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3.3. SO2</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3.4. NO2</a:t>
              </a:r>
            </a:p>
          </p:txBody>
        </p:sp>
      </p:grpSp>
      <p:sp>
        <p:nvSpPr>
          <p:cNvPr id="16" name="직사각형 133">
            <a:extLst>
              <a:ext uri="{FF2B5EF4-FFF2-40B4-BE49-F238E27FC236}">
                <a16:creationId xmlns:a16="http://schemas.microsoft.com/office/drawing/2014/main" id="{71B9AA9E-B863-4155-9637-87088D8ED43A}"/>
              </a:ext>
            </a:extLst>
          </p:cNvPr>
          <p:cNvSpPr/>
          <p:nvPr/>
        </p:nvSpPr>
        <p:spPr>
          <a:xfrm>
            <a:off x="710836" y="357668"/>
            <a:ext cx="850832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bg1"/>
                </a:solidFill>
                <a:latin typeface="Samsung Sharp Sans" pitchFamily="2" charset="0"/>
                <a:ea typeface="Samsung Sharp Sans" pitchFamily="2" charset="0"/>
                <a:cs typeface="Samsung Sharp Sans" pitchFamily="2" charset="0"/>
              </a:rPr>
              <a:t>Detect Gasses Produced by Waste Burning</a:t>
            </a:r>
          </a:p>
        </p:txBody>
      </p:sp>
    </p:spTree>
    <p:extLst>
      <p:ext uri="{BB962C8B-B14F-4D97-AF65-F5344CB8AC3E}">
        <p14:creationId xmlns:p14="http://schemas.microsoft.com/office/powerpoint/2010/main" val="2106471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p:txBody>
          <a:bodyPr/>
          <a:lstStyle/>
          <a:p>
            <a:r>
              <a:rPr lang="en-US" altLang="ko-KR" dirty="0"/>
              <a:t>Problem Statement</a:t>
            </a:r>
            <a:endParaRPr lang="ko-KR" altLang="en-US" dirty="0"/>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p:txBody>
          <a:bodyPr/>
          <a:lstStyle/>
          <a:p>
            <a:r>
              <a:rPr lang="en-US" altLang="ko-KR" dirty="0"/>
              <a:t>1.1</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en-US" altLang="ko-KR" dirty="0"/>
              <a:t>Problem Statement</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a:t>01</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p:sp>
        <p:nvSpPr>
          <p:cNvPr id="10" name="텍스트 개체 틀 6">
            <a:extLst>
              <a:ext uri="{FF2B5EF4-FFF2-40B4-BE49-F238E27FC236}">
                <a16:creationId xmlns:a16="http://schemas.microsoft.com/office/drawing/2014/main" id="{5D7BE4A2-6816-4C15-8CC8-6EEF7E4F9A24}"/>
              </a:ext>
            </a:extLst>
          </p:cNvPr>
          <p:cNvSpPr txBox="1">
            <a:spLocks/>
          </p:cNvSpPr>
          <p:nvPr/>
        </p:nvSpPr>
        <p:spPr>
          <a:xfrm>
            <a:off x="504455" y="2221661"/>
            <a:ext cx="8355012" cy="1771219"/>
          </a:xfrm>
          <a:prstGeom prst="rect">
            <a:avLst/>
          </a:prstGeom>
        </p:spPr>
        <p:txBody>
          <a:bodyPr lIns="0" tIns="0" rIns="0" bIns="0"/>
          <a:lstStyle>
            <a:lvl1pPr marL="177747" indent="-177747" algn="l" defTabSz="914126"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gn="l" defTabSz="914126" rtl="0" eaLnBrk="1" latinLnBrk="1" hangingPunct="1">
              <a:lnSpc>
                <a:spcPts val="1800"/>
              </a:lnSpc>
              <a:spcBef>
                <a:spcPts val="500"/>
              </a:spcBef>
              <a:buSzPct val="80000"/>
              <a:buFontTx/>
              <a:buBlip>
                <a:blip r:embed="rId3"/>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1800" b="1" dirty="0"/>
              <a:t>1.1. Smog:</a:t>
            </a:r>
          </a:p>
          <a:p>
            <a:pPr algn="just"/>
            <a:r>
              <a:rPr lang="en-US" dirty="0"/>
              <a:t>Smog has become a severe environmental and public health challenge in Pakistan, particularly in cities like Lahore, due to waste-burning activities that release harmful gases like methane (CH4) and nitrogen oxides (NO2). The lack of effective tools to identify and analyze these pollution hotspots has hindered efforts to mitigate their impact. This project aims to provide a geospatial and data-driven solution to detect waste-burning locations, visualize gas concentrations, and identify high-smog zones, enabling targeted strategies to reduce pollution and improve air quality.</a:t>
            </a:r>
          </a:p>
          <a:p>
            <a:pPr marL="177747" lvl="1" indent="0">
              <a:buFontTx/>
              <a:buNone/>
            </a:pPr>
            <a:r>
              <a:rPr lang="en-US" sz="1600" b="1" dirty="0"/>
              <a:t>1.2. Harmful Gasses</a:t>
            </a:r>
          </a:p>
          <a:p>
            <a:pPr marL="177747" lvl="1" indent="0" algn="just">
              <a:buFontTx/>
              <a:buNone/>
            </a:pPr>
            <a:r>
              <a:rPr lang="en-US" dirty="0"/>
              <a:t>The burning of waste releases harmful gases like CO, SO₂, NOₓ, and VOCs, contributing to air pollution, smog,    and health risks such as respiratory and cardiovascular diseases. These emissions degrade air quality and harm the environment, highlighting the need for intelligent systems to detect and classify these gases for effective pollution control and environmental protection.</a:t>
            </a:r>
          </a:p>
          <a:p>
            <a:pPr marL="177747" lvl="1" indent="0" algn="just">
              <a:buFontTx/>
              <a:buNone/>
            </a:pPr>
            <a:endParaRPr lang="en-US" altLang="ko-KR" dirty="0"/>
          </a:p>
        </p:txBody>
      </p:sp>
      <p:sp>
        <p:nvSpPr>
          <p:cNvPr id="7" name="Rectangle 6">
            <a:extLst>
              <a:ext uri="{FF2B5EF4-FFF2-40B4-BE49-F238E27FC236}">
                <a16:creationId xmlns:a16="http://schemas.microsoft.com/office/drawing/2014/main" id="{70DF1ABE-2CE5-5CBF-C18E-7C3A5E1E6780}"/>
              </a:ext>
            </a:extLst>
          </p:cNvPr>
          <p:cNvSpPr/>
          <p:nvPr/>
        </p:nvSpPr>
        <p:spPr>
          <a:xfrm>
            <a:off x="4907904" y="6469688"/>
            <a:ext cx="4441371" cy="246221"/>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Detect Gasses produced by waste-burning</a:t>
            </a:r>
            <a:endParaRPr lang="en-PK" dirty="0">
              <a:solidFill>
                <a:schemeClr val="tx1"/>
              </a:solidFill>
            </a:endParaRPr>
          </a:p>
        </p:txBody>
      </p:sp>
    </p:spTree>
    <p:extLst>
      <p:ext uri="{BB962C8B-B14F-4D97-AF65-F5344CB8AC3E}">
        <p14:creationId xmlns:p14="http://schemas.microsoft.com/office/powerpoint/2010/main" val="4080462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468" y="1440000"/>
            <a:ext cx="8541187" cy="492443"/>
          </a:xfrm>
        </p:spPr>
        <p:txBody>
          <a:bodyPr/>
          <a:lstStyle/>
          <a:p>
            <a:r>
              <a:rPr lang="en-US" dirty="0"/>
              <a:t>Methodology</a:t>
            </a:r>
          </a:p>
        </p:txBody>
      </p:sp>
      <p:sp>
        <p:nvSpPr>
          <p:cNvPr id="3" name="Text Placeholder 2"/>
          <p:cNvSpPr>
            <a:spLocks noGrp="1"/>
          </p:cNvSpPr>
          <p:nvPr>
            <p:ph type="body" sz="quarter" idx="10"/>
          </p:nvPr>
        </p:nvSpPr>
        <p:spPr/>
        <p:txBody>
          <a:bodyPr/>
          <a:lstStyle/>
          <a:p>
            <a:r>
              <a:rPr lang="en-US" dirty="0"/>
              <a:t>2</a:t>
            </a:r>
          </a:p>
        </p:txBody>
      </p:sp>
      <p:sp>
        <p:nvSpPr>
          <p:cNvPr id="4" name="Text Placeholder 3"/>
          <p:cNvSpPr>
            <a:spLocks noGrp="1"/>
          </p:cNvSpPr>
          <p:nvPr>
            <p:ph type="body" sz="quarter" idx="11"/>
          </p:nvPr>
        </p:nvSpPr>
        <p:spPr/>
        <p:txBody>
          <a:bodyPr/>
          <a:lstStyle/>
          <a:p>
            <a:r>
              <a:rPr lang="en-US" dirty="0"/>
              <a:t>Methodology</a:t>
            </a:r>
          </a:p>
        </p:txBody>
      </p:sp>
      <p:sp>
        <p:nvSpPr>
          <p:cNvPr id="5" name="Text Placeholder 4"/>
          <p:cNvSpPr>
            <a:spLocks noGrp="1"/>
          </p:cNvSpPr>
          <p:nvPr>
            <p:ph type="body" sz="quarter" idx="12"/>
          </p:nvPr>
        </p:nvSpPr>
        <p:spPr/>
        <p:txBody>
          <a:bodyPr/>
          <a:lstStyle/>
          <a:p>
            <a:r>
              <a:rPr lang="en-US" dirty="0"/>
              <a:t>01</a:t>
            </a:r>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a:xfrm>
            <a:off x="522288" y="2221661"/>
            <a:ext cx="8055439" cy="241123"/>
          </a:xfrm>
        </p:spPr>
        <p:txBody>
          <a:bodyPr/>
          <a:lstStyle/>
          <a:p>
            <a:r>
              <a:rPr lang="en-US" altLang="ko-KR" sz="1800" b="1" dirty="0"/>
              <a:t>2.1. Data Collection</a:t>
            </a:r>
          </a:p>
          <a:p>
            <a:pPr algn="just"/>
            <a:r>
              <a:rPr lang="en-US" altLang="ko-KR" dirty="0"/>
              <a:t>Collecting accurate data on gases emitted from waste burning is challenging due to varying environmental conditions, limited monitoring systems, and inconsistent reporting. Reliable data is crucial for developing effective models to classify harmful gases and address their environmental and health impacts.</a:t>
            </a:r>
          </a:p>
          <a:p>
            <a:pPr algn="just"/>
            <a:r>
              <a:rPr lang="en-US" altLang="ko-KR" sz="1600" b="1" dirty="0"/>
              <a:t>2.2. Collect dangerous gasses</a:t>
            </a:r>
          </a:p>
          <a:p>
            <a:pPr marL="177747" lvl="1" indent="0" algn="just">
              <a:buNone/>
            </a:pPr>
            <a:r>
              <a:rPr lang="en-US" altLang="ko-KR" dirty="0"/>
              <a:t>Collecting data on harmful gases from waste burning through Google Earth Engine offers a scalable approach but faces challenges like data resolution, variability in atmospheric conditions, and identifying localized emissions. Accurate extraction and analysis of satellite-derived datasets are essential for detecting and classifying pollutants to address environmental and health impacts effectively.</a:t>
            </a:r>
          </a:p>
          <a:p>
            <a:pPr marL="177747" lvl="1" indent="0" algn="just">
              <a:buNone/>
            </a:pPr>
            <a:r>
              <a:rPr lang="en-US" altLang="ko-KR" sz="1400" b="1" dirty="0"/>
              <a:t>2.3.  </a:t>
            </a:r>
            <a:r>
              <a:rPr lang="en-US" altLang="ko-KR" sz="1400" b="1" dirty="0">
                <a:solidFill>
                  <a:schemeClr val="tx1"/>
                </a:solidFill>
              </a:rPr>
              <a:t>Visualization and heat map</a:t>
            </a:r>
          </a:p>
          <a:p>
            <a:pPr marL="177747" lvl="1" indent="0" algn="just">
              <a:buNone/>
            </a:pPr>
            <a:r>
              <a:rPr lang="en-US" altLang="ko-KR" sz="1400" dirty="0"/>
              <a:t>Visualization and </a:t>
            </a:r>
            <a:r>
              <a:rPr lang="en-US" altLang="ko-KR" sz="1400" dirty="0" err="1"/>
              <a:t>heatmaps</a:t>
            </a:r>
            <a:r>
              <a:rPr lang="en-US" altLang="ko-KR" sz="1400" dirty="0"/>
              <a:t> in QGIS play a crucial role in analyzing spatial patterns of gas emissions from waste burning. By mapping emission hotspots, these tools provide a clear and intuitive way to identify areas with severe pollution levels, enabling targeted interventions and effective environmental management strategies.</a:t>
            </a:r>
          </a:p>
          <a:p>
            <a:pPr marL="177747" lvl="1" indent="0" algn="just">
              <a:buNone/>
            </a:pPr>
            <a:endParaRPr lang="en-US" altLang="ko-KR" dirty="0"/>
          </a:p>
          <a:p>
            <a:pPr marL="177747" lvl="1" indent="0" algn="just">
              <a:buNone/>
            </a:pPr>
            <a:endParaRPr lang="ko-KR" altLang="en-US" dirty="0"/>
          </a:p>
          <a:p>
            <a:pPr marL="0" indent="0">
              <a:buNone/>
            </a:pPr>
            <a:endParaRPr lang="en-US" dirty="0"/>
          </a:p>
        </p:txBody>
      </p:sp>
      <p:sp>
        <p:nvSpPr>
          <p:cNvPr id="8" name="Rectangle 7">
            <a:extLst>
              <a:ext uri="{FF2B5EF4-FFF2-40B4-BE49-F238E27FC236}">
                <a16:creationId xmlns:a16="http://schemas.microsoft.com/office/drawing/2014/main" id="{0EE07D31-7B48-7A2F-E623-06E3D160FDB5}"/>
              </a:ext>
            </a:extLst>
          </p:cNvPr>
          <p:cNvSpPr/>
          <p:nvPr/>
        </p:nvSpPr>
        <p:spPr>
          <a:xfrm>
            <a:off x="4945228" y="6441695"/>
            <a:ext cx="4441371" cy="246221"/>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Detect Gasses produced by waste-burning</a:t>
            </a:r>
            <a:endParaRPr lang="en-PK" dirty="0">
              <a:solidFill>
                <a:schemeClr val="tx1"/>
              </a:solidFill>
            </a:endParaRPr>
          </a:p>
        </p:txBody>
      </p:sp>
    </p:spTree>
    <p:extLst>
      <p:ext uri="{BB962C8B-B14F-4D97-AF65-F5344CB8AC3E}">
        <p14:creationId xmlns:p14="http://schemas.microsoft.com/office/powerpoint/2010/main" val="3360181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3" name="Text Placeholder 2"/>
          <p:cNvSpPr>
            <a:spLocks noGrp="1"/>
          </p:cNvSpPr>
          <p:nvPr>
            <p:ph type="body" sz="quarter" idx="10"/>
          </p:nvPr>
        </p:nvSpPr>
        <p:spPr/>
        <p:txBody>
          <a:bodyPr/>
          <a:lstStyle/>
          <a:p>
            <a:r>
              <a:rPr lang="en-US" dirty="0"/>
              <a:t>3</a:t>
            </a:r>
          </a:p>
        </p:txBody>
      </p:sp>
      <p:sp>
        <p:nvSpPr>
          <p:cNvPr id="4" name="Text Placeholder 3"/>
          <p:cNvSpPr>
            <a:spLocks noGrp="1"/>
          </p:cNvSpPr>
          <p:nvPr>
            <p:ph type="body" sz="quarter" idx="11"/>
          </p:nvPr>
        </p:nvSpPr>
        <p:spPr/>
        <p:txBody>
          <a:bodyPr/>
          <a:lstStyle/>
          <a:p>
            <a:r>
              <a:rPr lang="en-US" dirty="0"/>
              <a:t>Result</a:t>
            </a:r>
          </a:p>
        </p:txBody>
      </p:sp>
      <p:sp>
        <p:nvSpPr>
          <p:cNvPr id="5" name="Text Placeholder 4"/>
          <p:cNvSpPr>
            <a:spLocks noGrp="1"/>
          </p:cNvSpPr>
          <p:nvPr>
            <p:ph type="body" sz="quarter" idx="12"/>
          </p:nvPr>
        </p:nvSpPr>
        <p:spPr/>
        <p:txBody>
          <a:bodyPr/>
          <a:lstStyle/>
          <a:p>
            <a:r>
              <a:rPr lang="en-US" dirty="0"/>
              <a:t>03</a:t>
            </a:r>
          </a:p>
        </p:txBody>
      </p:sp>
      <p:sp>
        <p:nvSpPr>
          <p:cNvPr id="6" name="Text Placeholder 5"/>
          <p:cNvSpPr>
            <a:spLocks noGrp="1"/>
          </p:cNvSpPr>
          <p:nvPr>
            <p:ph type="body" sz="quarter" idx="13"/>
          </p:nvPr>
        </p:nvSpPr>
        <p:spPr/>
        <p:txBody>
          <a:bodyPr/>
          <a:lstStyle/>
          <a:p>
            <a:endParaRPr lang="en-US" dirty="0"/>
          </a:p>
        </p:txBody>
      </p:sp>
      <p:sp>
        <p:nvSpPr>
          <p:cNvPr id="7" name="Text Placeholder 6"/>
          <p:cNvSpPr>
            <a:spLocks noGrp="1"/>
          </p:cNvSpPr>
          <p:nvPr>
            <p:ph type="body" sz="quarter" idx="15"/>
          </p:nvPr>
        </p:nvSpPr>
        <p:spPr>
          <a:xfrm>
            <a:off x="522288" y="2221661"/>
            <a:ext cx="8055439" cy="437719"/>
          </a:xfrm>
        </p:spPr>
        <p:txBody>
          <a:bodyPr/>
          <a:lstStyle/>
          <a:p>
            <a:r>
              <a:rPr lang="en-US" sz="1600" b="1" dirty="0"/>
              <a:t>3.1.  Carbon Monoxide (CO)</a:t>
            </a:r>
          </a:p>
          <a:p>
            <a:endParaRPr lang="en-US" sz="1600" b="1" dirty="0"/>
          </a:p>
          <a:p>
            <a:endParaRPr lang="en-US" sz="1600" b="1"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212" y="2814918"/>
            <a:ext cx="6454588" cy="3125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E76A40EE-739E-9B43-39CE-7C64695F7C1E}"/>
              </a:ext>
            </a:extLst>
          </p:cNvPr>
          <p:cNvSpPr/>
          <p:nvPr/>
        </p:nvSpPr>
        <p:spPr>
          <a:xfrm>
            <a:off x="4814597" y="6469688"/>
            <a:ext cx="4441371" cy="246221"/>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Detect Gasses produced by waste-burning</a:t>
            </a:r>
            <a:endParaRPr lang="en-PK" dirty="0">
              <a:solidFill>
                <a:schemeClr val="tx1"/>
              </a:solidFill>
            </a:endParaRPr>
          </a:p>
        </p:txBody>
      </p:sp>
    </p:spTree>
    <p:extLst>
      <p:ext uri="{BB962C8B-B14F-4D97-AF65-F5344CB8AC3E}">
        <p14:creationId xmlns:p14="http://schemas.microsoft.com/office/powerpoint/2010/main" val="3393754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03</a:t>
            </a:r>
          </a:p>
        </p:txBody>
      </p:sp>
      <p:sp>
        <p:nvSpPr>
          <p:cNvPr id="4" name="Text Placeholder 3"/>
          <p:cNvSpPr>
            <a:spLocks noGrp="1"/>
          </p:cNvSpPr>
          <p:nvPr>
            <p:ph type="body" sz="quarter" idx="11"/>
          </p:nvPr>
        </p:nvSpPr>
        <p:spPr/>
        <p:txBody>
          <a:bodyPr/>
          <a:lstStyle/>
          <a:p>
            <a:r>
              <a:rPr lang="en-US" dirty="0"/>
              <a:t>Result</a:t>
            </a:r>
          </a:p>
        </p:txBody>
      </p:sp>
      <p:sp>
        <p:nvSpPr>
          <p:cNvPr id="5" name="Text Placeholder 4"/>
          <p:cNvSpPr>
            <a:spLocks noGrp="1"/>
          </p:cNvSpPr>
          <p:nvPr>
            <p:ph type="body" sz="quarter" idx="12"/>
          </p:nvPr>
        </p:nvSpPr>
        <p:spPr/>
        <p:txBody>
          <a:bodyPr/>
          <a:lstStyle/>
          <a:p>
            <a:r>
              <a:rPr lang="en-US" dirty="0"/>
              <a:t>03</a:t>
            </a:r>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a:xfrm>
            <a:off x="486429" y="1235543"/>
            <a:ext cx="8055439" cy="342245"/>
          </a:xfrm>
        </p:spPr>
        <p:txBody>
          <a:bodyPr/>
          <a:lstStyle/>
          <a:p>
            <a:r>
              <a:rPr lang="en-US" sz="1600" b="1" dirty="0"/>
              <a:t>3.2.  Methane (CH4)</a:t>
            </a:r>
          </a:p>
          <a:p>
            <a:endParaRPr lang="en-US" sz="1600" b="1" dirty="0"/>
          </a:p>
          <a:p>
            <a:endParaRPr lang="en-US" sz="1600" b="1" dirty="0"/>
          </a:p>
          <a:p>
            <a:endParaRPr lang="en-US" sz="1600"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833" y="1616332"/>
            <a:ext cx="7198659" cy="458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52B12468-05AF-33E1-D86D-89B10EAB57B5}"/>
              </a:ext>
            </a:extLst>
          </p:cNvPr>
          <p:cNvSpPr/>
          <p:nvPr/>
        </p:nvSpPr>
        <p:spPr>
          <a:xfrm>
            <a:off x="4954559" y="6432364"/>
            <a:ext cx="4441371" cy="246221"/>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Detect Gasses produced by waste-burning</a:t>
            </a:r>
            <a:endParaRPr lang="en-PK" dirty="0">
              <a:solidFill>
                <a:schemeClr val="tx1"/>
              </a:solidFill>
            </a:endParaRPr>
          </a:p>
        </p:txBody>
      </p:sp>
    </p:spTree>
    <p:extLst>
      <p:ext uri="{BB962C8B-B14F-4D97-AF65-F5344CB8AC3E}">
        <p14:creationId xmlns:p14="http://schemas.microsoft.com/office/powerpoint/2010/main" val="2832587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03</a:t>
            </a:r>
          </a:p>
        </p:txBody>
      </p:sp>
      <p:sp>
        <p:nvSpPr>
          <p:cNvPr id="4" name="Text Placeholder 3"/>
          <p:cNvSpPr>
            <a:spLocks noGrp="1"/>
          </p:cNvSpPr>
          <p:nvPr>
            <p:ph type="body" sz="quarter" idx="11"/>
          </p:nvPr>
        </p:nvSpPr>
        <p:spPr/>
        <p:txBody>
          <a:bodyPr/>
          <a:lstStyle/>
          <a:p>
            <a:r>
              <a:rPr lang="en-US" dirty="0"/>
              <a:t>Result</a:t>
            </a:r>
          </a:p>
        </p:txBody>
      </p:sp>
      <p:sp>
        <p:nvSpPr>
          <p:cNvPr id="5" name="Text Placeholder 4"/>
          <p:cNvSpPr>
            <a:spLocks noGrp="1"/>
          </p:cNvSpPr>
          <p:nvPr>
            <p:ph type="body" sz="quarter" idx="12"/>
          </p:nvPr>
        </p:nvSpPr>
        <p:spPr/>
        <p:txBody>
          <a:bodyPr/>
          <a:lstStyle/>
          <a:p>
            <a:r>
              <a:rPr lang="en-US" dirty="0"/>
              <a:t>03</a:t>
            </a:r>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a:xfrm>
            <a:off x="728476" y="1217614"/>
            <a:ext cx="8055439" cy="548433"/>
          </a:xfrm>
        </p:spPr>
        <p:txBody>
          <a:bodyPr/>
          <a:lstStyle/>
          <a:p>
            <a:r>
              <a:rPr lang="en-US" b="1" dirty="0"/>
              <a:t>3.3. </a:t>
            </a:r>
            <a:r>
              <a:rPr lang="en-US" b="1" dirty="0" err="1"/>
              <a:t>Sulphur</a:t>
            </a:r>
            <a:r>
              <a:rPr lang="en-US" b="1" dirty="0"/>
              <a:t> Dioxide (SO2)</a:t>
            </a:r>
          </a:p>
          <a:p>
            <a:endParaRPr lang="en-US" b="1" dirty="0"/>
          </a:p>
          <a:p>
            <a:endParaRPr lang="en-US" b="1"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643361"/>
            <a:ext cx="6621088" cy="4503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FF36FD7C-51D9-9032-EFE5-E00C38470E82}"/>
              </a:ext>
            </a:extLst>
          </p:cNvPr>
          <p:cNvSpPr/>
          <p:nvPr/>
        </p:nvSpPr>
        <p:spPr>
          <a:xfrm>
            <a:off x="5831633" y="6441695"/>
            <a:ext cx="3536304" cy="246221"/>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solidFill>
                  <a:schemeClr val="tx1"/>
                </a:solidFill>
              </a:rPr>
              <a:t>Detect Gasses produced by waste-burning</a:t>
            </a:r>
            <a:endParaRPr lang="en-PK" sz="1400" dirty="0">
              <a:solidFill>
                <a:schemeClr val="tx1"/>
              </a:solidFill>
            </a:endParaRPr>
          </a:p>
        </p:txBody>
      </p:sp>
    </p:spTree>
    <p:extLst>
      <p:ext uri="{BB962C8B-B14F-4D97-AF65-F5344CB8AC3E}">
        <p14:creationId xmlns:p14="http://schemas.microsoft.com/office/powerpoint/2010/main" val="1619080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03</a:t>
            </a:r>
          </a:p>
        </p:txBody>
      </p:sp>
      <p:sp>
        <p:nvSpPr>
          <p:cNvPr id="4" name="Text Placeholder 3"/>
          <p:cNvSpPr>
            <a:spLocks noGrp="1"/>
          </p:cNvSpPr>
          <p:nvPr>
            <p:ph type="body" sz="quarter" idx="11"/>
          </p:nvPr>
        </p:nvSpPr>
        <p:spPr/>
        <p:txBody>
          <a:bodyPr/>
          <a:lstStyle/>
          <a:p>
            <a:r>
              <a:rPr lang="en-US" dirty="0"/>
              <a:t>Result</a:t>
            </a:r>
          </a:p>
        </p:txBody>
      </p:sp>
      <p:sp>
        <p:nvSpPr>
          <p:cNvPr id="5" name="Text Placeholder 4"/>
          <p:cNvSpPr>
            <a:spLocks noGrp="1"/>
          </p:cNvSpPr>
          <p:nvPr>
            <p:ph type="body" sz="quarter" idx="12"/>
          </p:nvPr>
        </p:nvSpPr>
        <p:spPr/>
        <p:txBody>
          <a:bodyPr/>
          <a:lstStyle/>
          <a:p>
            <a:r>
              <a:rPr lang="en-US" dirty="0"/>
              <a:t>03</a:t>
            </a:r>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a:xfrm>
            <a:off x="522288" y="1165412"/>
            <a:ext cx="8055439" cy="448235"/>
          </a:xfrm>
        </p:spPr>
        <p:txBody>
          <a:bodyPr/>
          <a:lstStyle/>
          <a:p>
            <a:r>
              <a:rPr lang="en-US" b="1" dirty="0"/>
              <a:t>3.4. Nitrogen Dioxide (NO2)</a:t>
            </a:r>
          </a:p>
          <a:p>
            <a:endParaRPr lang="en-US" b="1" dirty="0"/>
          </a:p>
          <a:p>
            <a:pPr marL="0" indent="0">
              <a:buNone/>
            </a:pPr>
            <a:endParaRPr lang="en-US"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506071"/>
            <a:ext cx="7385050" cy="4434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47D12405-DA5F-57B8-EBDE-0FA82586B4B5}"/>
              </a:ext>
            </a:extLst>
          </p:cNvPr>
          <p:cNvSpPr/>
          <p:nvPr/>
        </p:nvSpPr>
        <p:spPr>
          <a:xfrm>
            <a:off x="5831633" y="6451026"/>
            <a:ext cx="3517642" cy="246221"/>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solidFill>
                  <a:schemeClr val="tx1"/>
                </a:solidFill>
              </a:rPr>
              <a:t>Detect Gasses produced by waste-burning</a:t>
            </a:r>
            <a:endParaRPr lang="en-PK" sz="1400" dirty="0">
              <a:solidFill>
                <a:schemeClr val="tx1"/>
              </a:solidFill>
            </a:endParaRPr>
          </a:p>
        </p:txBody>
      </p:sp>
    </p:spTree>
    <p:extLst>
      <p:ext uri="{BB962C8B-B14F-4D97-AF65-F5344CB8AC3E}">
        <p14:creationId xmlns:p14="http://schemas.microsoft.com/office/powerpoint/2010/main" val="3495593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206736"/>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amsung">
      <a:majorFont>
        <a:latin typeface="Samsung Sharp Sans"/>
        <a:ea typeface="SamsungOneKorean 700"/>
        <a:cs typeface=""/>
      </a:majorFont>
      <a:minorFont>
        <a:latin typeface="SamsungOne 400"/>
        <a:ea typeface="SamsungOneKorean 400"/>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80271A0ADD9D41958F941CC4FAD6EA" ma:contentTypeVersion="4" ma:contentTypeDescription="Create a new document." ma:contentTypeScope="" ma:versionID="bad5c2112895eeda222a5487677b085c">
  <xsd:schema xmlns:xsd="http://www.w3.org/2001/XMLSchema" xmlns:xs="http://www.w3.org/2001/XMLSchema" xmlns:p="http://schemas.microsoft.com/office/2006/metadata/properties" xmlns:ns2="878c1438-30d9-4a75-9686-8cc774bca061" targetNamespace="http://schemas.microsoft.com/office/2006/metadata/properties" ma:root="true" ma:fieldsID="7cfad46a49bdf9a4d3eb3982391c2230" ns2:_="">
    <xsd:import namespace="878c1438-30d9-4a75-9686-8cc774bca06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8c1438-30d9-4a75-9686-8cc774bca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95F63B-6443-486F-9EA7-508EDDCF6D5C}">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878c1438-30d9-4a75-9686-8cc774bca061"/>
    <ds:schemaRef ds:uri="http://www.w3.org/XML/1998/namespace"/>
  </ds:schemaRefs>
</ds:datastoreItem>
</file>

<file path=customXml/itemProps2.xml><?xml version="1.0" encoding="utf-8"?>
<ds:datastoreItem xmlns:ds="http://schemas.openxmlformats.org/officeDocument/2006/customXml" ds:itemID="{AA1C4DFC-A660-43FF-A01F-7607A024D1E1}">
  <ds:schemaRefs>
    <ds:schemaRef ds:uri="http://schemas.microsoft.com/sharepoint/v3/contenttype/forms"/>
  </ds:schemaRefs>
</ds:datastoreItem>
</file>

<file path=customXml/itemProps3.xml><?xml version="1.0" encoding="utf-8"?>
<ds:datastoreItem xmlns:ds="http://schemas.openxmlformats.org/officeDocument/2006/customXml" ds:itemID="{E75B2BC6-1765-43D3-96C6-AD302565D6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8c1438-30d9-4a75-9686-8cc774bca0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4374</TotalTime>
  <Words>468</Words>
  <Application>Microsoft Office PowerPoint</Application>
  <PresentationFormat>Custom</PresentationFormat>
  <Paragraphs>58</Paragraphs>
  <Slides>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Samsung Sharp Sans</vt:lpstr>
      <vt:lpstr>SamsungOne 700</vt:lpstr>
      <vt:lpstr>Samsung Sharp Sans Medium</vt:lpstr>
      <vt:lpstr>SamsungOne 400</vt:lpstr>
      <vt:lpstr>Arial</vt:lpstr>
      <vt:lpstr>Calibri</vt:lpstr>
      <vt:lpstr>Samsung Sharp Sans Bold</vt:lpstr>
      <vt:lpstr>SamsungOne 400C</vt:lpstr>
      <vt:lpstr>맑은 고딕</vt:lpstr>
      <vt:lpstr>Office Theme</vt:lpstr>
      <vt:lpstr>Detect Gasses produced by waste-Burning</vt:lpstr>
      <vt:lpstr>PowerPoint Presentation</vt:lpstr>
      <vt:lpstr>Problem Statement</vt:lpstr>
      <vt:lpstr>Methodology</vt:lpstr>
      <vt:lpstr>Result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in Python</dc:title>
  <dc:creator>Soon Yong Chang</dc:creator>
  <cp:lastModifiedBy>HUSSNAIN</cp:lastModifiedBy>
  <cp:revision>2093</cp:revision>
  <dcterms:created xsi:type="dcterms:W3CDTF">2019-07-06T14:12:49Z</dcterms:created>
  <dcterms:modified xsi:type="dcterms:W3CDTF">2024-12-13T12:49:23Z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0x010100A380271A0ADD9D41958F941CC4FAD6EA</vt:lpwstr>
  </property>
</Properties>
</file>